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7F0342-437A-4302-9E1F-02CFCDA8369B}" v="65" dt="2022-12-08T21:27:46.9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3BAA1-6C56-4DD2-BC26-6569FB35A7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65CBECA-0B4D-4309-86D3-33E8BE80CA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3EDA4B6-38A8-487C-8585-1737B77D0EC4}"/>
              </a:ext>
            </a:extLst>
          </p:cNvPr>
          <p:cNvSpPr>
            <a:spLocks noGrp="1"/>
          </p:cNvSpPr>
          <p:nvPr>
            <p:ph type="dt" sz="half" idx="10"/>
          </p:nvPr>
        </p:nvSpPr>
        <p:spPr/>
        <p:txBody>
          <a:bodyPr/>
          <a:lstStyle/>
          <a:p>
            <a:fld id="{BC9A18C1-28AF-47CF-97F8-F791A266C949}" type="datetimeFigureOut">
              <a:rPr lang="en-GB" smtClean="0"/>
              <a:t>17/01/2023</a:t>
            </a:fld>
            <a:endParaRPr lang="en-GB"/>
          </a:p>
        </p:txBody>
      </p:sp>
      <p:sp>
        <p:nvSpPr>
          <p:cNvPr id="5" name="Footer Placeholder 4">
            <a:extLst>
              <a:ext uri="{FF2B5EF4-FFF2-40B4-BE49-F238E27FC236}">
                <a16:creationId xmlns:a16="http://schemas.microsoft.com/office/drawing/2014/main" id="{2A3D6A3C-C0F7-489A-BFA4-7AB1F0B846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CB932D-800C-4AC8-B52F-6D0D5FB93729}"/>
              </a:ext>
            </a:extLst>
          </p:cNvPr>
          <p:cNvSpPr>
            <a:spLocks noGrp="1"/>
          </p:cNvSpPr>
          <p:nvPr>
            <p:ph type="sldNum" sz="quarter" idx="12"/>
          </p:nvPr>
        </p:nvSpPr>
        <p:spPr/>
        <p:txBody>
          <a:bodyPr/>
          <a:lstStyle/>
          <a:p>
            <a:fld id="{4F2B8CB6-CC24-482F-80B9-ABD8447BB3DA}" type="slidenum">
              <a:rPr lang="en-GB" smtClean="0"/>
              <a:t>‹#›</a:t>
            </a:fld>
            <a:endParaRPr lang="en-GB"/>
          </a:p>
        </p:txBody>
      </p:sp>
    </p:spTree>
    <p:extLst>
      <p:ext uri="{BB962C8B-B14F-4D97-AF65-F5344CB8AC3E}">
        <p14:creationId xmlns:p14="http://schemas.microsoft.com/office/powerpoint/2010/main" val="3695880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38C69-5267-403F-A036-45E63DCBE3F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632A14A-E37E-4E75-A9E1-4DB26B7186A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22C80EE-9565-4945-9EB3-F832A8ACD3DA}"/>
              </a:ext>
            </a:extLst>
          </p:cNvPr>
          <p:cNvSpPr>
            <a:spLocks noGrp="1"/>
          </p:cNvSpPr>
          <p:nvPr>
            <p:ph type="dt" sz="half" idx="10"/>
          </p:nvPr>
        </p:nvSpPr>
        <p:spPr/>
        <p:txBody>
          <a:bodyPr/>
          <a:lstStyle/>
          <a:p>
            <a:fld id="{BC9A18C1-28AF-47CF-97F8-F791A266C949}" type="datetimeFigureOut">
              <a:rPr lang="en-GB" smtClean="0"/>
              <a:t>17/01/2023</a:t>
            </a:fld>
            <a:endParaRPr lang="en-GB"/>
          </a:p>
        </p:txBody>
      </p:sp>
      <p:sp>
        <p:nvSpPr>
          <p:cNvPr id="5" name="Footer Placeholder 4">
            <a:extLst>
              <a:ext uri="{FF2B5EF4-FFF2-40B4-BE49-F238E27FC236}">
                <a16:creationId xmlns:a16="http://schemas.microsoft.com/office/drawing/2014/main" id="{13751CF0-9E58-4050-98B7-B8E494F97EE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8DEB8BC-0F90-4BDA-8B25-BB47303382D2}"/>
              </a:ext>
            </a:extLst>
          </p:cNvPr>
          <p:cNvSpPr>
            <a:spLocks noGrp="1"/>
          </p:cNvSpPr>
          <p:nvPr>
            <p:ph type="sldNum" sz="quarter" idx="12"/>
          </p:nvPr>
        </p:nvSpPr>
        <p:spPr/>
        <p:txBody>
          <a:bodyPr/>
          <a:lstStyle/>
          <a:p>
            <a:fld id="{4F2B8CB6-CC24-482F-80B9-ABD8447BB3DA}" type="slidenum">
              <a:rPr lang="en-GB" smtClean="0"/>
              <a:t>‹#›</a:t>
            </a:fld>
            <a:endParaRPr lang="en-GB"/>
          </a:p>
        </p:txBody>
      </p:sp>
    </p:spTree>
    <p:extLst>
      <p:ext uri="{BB962C8B-B14F-4D97-AF65-F5344CB8AC3E}">
        <p14:creationId xmlns:p14="http://schemas.microsoft.com/office/powerpoint/2010/main" val="2480131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0B407A-BC50-4C41-BA0B-D0CC9DF6454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469F2E4-3CDB-4252-9AC2-3B7A4BA8480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C4AA39-9AF7-4700-848E-E8729CD8DF38}"/>
              </a:ext>
            </a:extLst>
          </p:cNvPr>
          <p:cNvSpPr>
            <a:spLocks noGrp="1"/>
          </p:cNvSpPr>
          <p:nvPr>
            <p:ph type="dt" sz="half" idx="10"/>
          </p:nvPr>
        </p:nvSpPr>
        <p:spPr/>
        <p:txBody>
          <a:bodyPr/>
          <a:lstStyle/>
          <a:p>
            <a:fld id="{BC9A18C1-28AF-47CF-97F8-F791A266C949}" type="datetimeFigureOut">
              <a:rPr lang="en-GB" smtClean="0"/>
              <a:t>17/01/2023</a:t>
            </a:fld>
            <a:endParaRPr lang="en-GB"/>
          </a:p>
        </p:txBody>
      </p:sp>
      <p:sp>
        <p:nvSpPr>
          <p:cNvPr id="5" name="Footer Placeholder 4">
            <a:extLst>
              <a:ext uri="{FF2B5EF4-FFF2-40B4-BE49-F238E27FC236}">
                <a16:creationId xmlns:a16="http://schemas.microsoft.com/office/drawing/2014/main" id="{6028F86F-D7F9-45CF-BAB9-2BBFDF133D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21D3DBE-5D04-460A-A20C-E59A5757BA65}"/>
              </a:ext>
            </a:extLst>
          </p:cNvPr>
          <p:cNvSpPr>
            <a:spLocks noGrp="1"/>
          </p:cNvSpPr>
          <p:nvPr>
            <p:ph type="sldNum" sz="quarter" idx="12"/>
          </p:nvPr>
        </p:nvSpPr>
        <p:spPr/>
        <p:txBody>
          <a:bodyPr/>
          <a:lstStyle/>
          <a:p>
            <a:fld id="{4F2B8CB6-CC24-482F-80B9-ABD8447BB3DA}" type="slidenum">
              <a:rPr lang="en-GB" smtClean="0"/>
              <a:t>‹#›</a:t>
            </a:fld>
            <a:endParaRPr lang="en-GB"/>
          </a:p>
        </p:txBody>
      </p:sp>
    </p:spTree>
    <p:extLst>
      <p:ext uri="{BB962C8B-B14F-4D97-AF65-F5344CB8AC3E}">
        <p14:creationId xmlns:p14="http://schemas.microsoft.com/office/powerpoint/2010/main" val="1637093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E982F-C4BB-43B9-BB00-42521CED2D8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7EFA839-A0F4-413B-A2F0-2E0297859CA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EC10098-AFED-4F88-A38E-2B2F085A7317}"/>
              </a:ext>
            </a:extLst>
          </p:cNvPr>
          <p:cNvSpPr>
            <a:spLocks noGrp="1"/>
          </p:cNvSpPr>
          <p:nvPr>
            <p:ph type="dt" sz="half" idx="10"/>
          </p:nvPr>
        </p:nvSpPr>
        <p:spPr/>
        <p:txBody>
          <a:bodyPr/>
          <a:lstStyle/>
          <a:p>
            <a:fld id="{BC9A18C1-28AF-47CF-97F8-F791A266C949}" type="datetimeFigureOut">
              <a:rPr lang="en-GB" smtClean="0"/>
              <a:t>17/01/2023</a:t>
            </a:fld>
            <a:endParaRPr lang="en-GB"/>
          </a:p>
        </p:txBody>
      </p:sp>
      <p:sp>
        <p:nvSpPr>
          <p:cNvPr id="5" name="Footer Placeholder 4">
            <a:extLst>
              <a:ext uri="{FF2B5EF4-FFF2-40B4-BE49-F238E27FC236}">
                <a16:creationId xmlns:a16="http://schemas.microsoft.com/office/drawing/2014/main" id="{65DBF1A1-F96B-4F50-885A-B9B977E031E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C02FD43-BA72-497D-8AE4-AEFBC1BED9BF}"/>
              </a:ext>
            </a:extLst>
          </p:cNvPr>
          <p:cNvSpPr>
            <a:spLocks noGrp="1"/>
          </p:cNvSpPr>
          <p:nvPr>
            <p:ph type="sldNum" sz="quarter" idx="12"/>
          </p:nvPr>
        </p:nvSpPr>
        <p:spPr/>
        <p:txBody>
          <a:bodyPr/>
          <a:lstStyle/>
          <a:p>
            <a:fld id="{4F2B8CB6-CC24-482F-80B9-ABD8447BB3DA}" type="slidenum">
              <a:rPr lang="en-GB" smtClean="0"/>
              <a:t>‹#›</a:t>
            </a:fld>
            <a:endParaRPr lang="en-GB"/>
          </a:p>
        </p:txBody>
      </p:sp>
    </p:spTree>
    <p:extLst>
      <p:ext uri="{BB962C8B-B14F-4D97-AF65-F5344CB8AC3E}">
        <p14:creationId xmlns:p14="http://schemas.microsoft.com/office/powerpoint/2010/main" val="2946140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E3ACD-1FC8-4BD3-BA9A-FB3ABDDE6F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9D31D0C-6EE4-4398-B831-F487250D71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827C298-6FD8-435C-B3A5-6AE44D9FC657}"/>
              </a:ext>
            </a:extLst>
          </p:cNvPr>
          <p:cNvSpPr>
            <a:spLocks noGrp="1"/>
          </p:cNvSpPr>
          <p:nvPr>
            <p:ph type="dt" sz="half" idx="10"/>
          </p:nvPr>
        </p:nvSpPr>
        <p:spPr/>
        <p:txBody>
          <a:bodyPr/>
          <a:lstStyle/>
          <a:p>
            <a:fld id="{BC9A18C1-28AF-47CF-97F8-F791A266C949}" type="datetimeFigureOut">
              <a:rPr lang="en-GB" smtClean="0"/>
              <a:t>17/01/2023</a:t>
            </a:fld>
            <a:endParaRPr lang="en-GB"/>
          </a:p>
        </p:txBody>
      </p:sp>
      <p:sp>
        <p:nvSpPr>
          <p:cNvPr id="5" name="Footer Placeholder 4">
            <a:extLst>
              <a:ext uri="{FF2B5EF4-FFF2-40B4-BE49-F238E27FC236}">
                <a16:creationId xmlns:a16="http://schemas.microsoft.com/office/drawing/2014/main" id="{8AD58891-8278-4152-91FD-D046292E30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43B3F2-5184-447C-B1C6-038F0C090345}"/>
              </a:ext>
            </a:extLst>
          </p:cNvPr>
          <p:cNvSpPr>
            <a:spLocks noGrp="1"/>
          </p:cNvSpPr>
          <p:nvPr>
            <p:ph type="sldNum" sz="quarter" idx="12"/>
          </p:nvPr>
        </p:nvSpPr>
        <p:spPr/>
        <p:txBody>
          <a:bodyPr/>
          <a:lstStyle/>
          <a:p>
            <a:fld id="{4F2B8CB6-CC24-482F-80B9-ABD8447BB3DA}" type="slidenum">
              <a:rPr lang="en-GB" smtClean="0"/>
              <a:t>‹#›</a:t>
            </a:fld>
            <a:endParaRPr lang="en-GB"/>
          </a:p>
        </p:txBody>
      </p:sp>
    </p:spTree>
    <p:extLst>
      <p:ext uri="{BB962C8B-B14F-4D97-AF65-F5344CB8AC3E}">
        <p14:creationId xmlns:p14="http://schemas.microsoft.com/office/powerpoint/2010/main" val="2898718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F7A91-F7FF-43CD-8370-B58E25C662F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E43C61A-AF0F-4F11-8156-574EE364513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66D9A90-EACD-483C-A134-0E0BF32AC69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73A34CC-9220-4F46-AE2C-6658007D365B}"/>
              </a:ext>
            </a:extLst>
          </p:cNvPr>
          <p:cNvSpPr>
            <a:spLocks noGrp="1"/>
          </p:cNvSpPr>
          <p:nvPr>
            <p:ph type="dt" sz="half" idx="10"/>
          </p:nvPr>
        </p:nvSpPr>
        <p:spPr/>
        <p:txBody>
          <a:bodyPr/>
          <a:lstStyle/>
          <a:p>
            <a:fld id="{BC9A18C1-28AF-47CF-97F8-F791A266C949}" type="datetimeFigureOut">
              <a:rPr lang="en-GB" smtClean="0"/>
              <a:t>17/01/2023</a:t>
            </a:fld>
            <a:endParaRPr lang="en-GB"/>
          </a:p>
        </p:txBody>
      </p:sp>
      <p:sp>
        <p:nvSpPr>
          <p:cNvPr id="6" name="Footer Placeholder 5">
            <a:extLst>
              <a:ext uri="{FF2B5EF4-FFF2-40B4-BE49-F238E27FC236}">
                <a16:creationId xmlns:a16="http://schemas.microsoft.com/office/drawing/2014/main" id="{01A5FAD2-1D7A-400C-9570-4A4129E9502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B452129-4523-443A-B163-228C3B11E7E5}"/>
              </a:ext>
            </a:extLst>
          </p:cNvPr>
          <p:cNvSpPr>
            <a:spLocks noGrp="1"/>
          </p:cNvSpPr>
          <p:nvPr>
            <p:ph type="sldNum" sz="quarter" idx="12"/>
          </p:nvPr>
        </p:nvSpPr>
        <p:spPr/>
        <p:txBody>
          <a:bodyPr/>
          <a:lstStyle/>
          <a:p>
            <a:fld id="{4F2B8CB6-CC24-482F-80B9-ABD8447BB3DA}" type="slidenum">
              <a:rPr lang="en-GB" smtClean="0"/>
              <a:t>‹#›</a:t>
            </a:fld>
            <a:endParaRPr lang="en-GB"/>
          </a:p>
        </p:txBody>
      </p:sp>
    </p:spTree>
    <p:extLst>
      <p:ext uri="{BB962C8B-B14F-4D97-AF65-F5344CB8AC3E}">
        <p14:creationId xmlns:p14="http://schemas.microsoft.com/office/powerpoint/2010/main" val="2096124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C8DAB-A8B1-425F-A5DC-4B87E1A6B44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15D7067-F89F-491C-8042-9ECF0E045C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680C718-EEBE-4563-8A3B-89CA6960E4A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5ADA873-038E-49F4-814A-F0370186CC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AE01FB0-E5AD-4C51-BF52-1BED2F72D2A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75B3A29-E191-46C1-9B81-24326AD910A4}"/>
              </a:ext>
            </a:extLst>
          </p:cNvPr>
          <p:cNvSpPr>
            <a:spLocks noGrp="1"/>
          </p:cNvSpPr>
          <p:nvPr>
            <p:ph type="dt" sz="half" idx="10"/>
          </p:nvPr>
        </p:nvSpPr>
        <p:spPr/>
        <p:txBody>
          <a:bodyPr/>
          <a:lstStyle/>
          <a:p>
            <a:fld id="{BC9A18C1-28AF-47CF-97F8-F791A266C949}" type="datetimeFigureOut">
              <a:rPr lang="en-GB" smtClean="0"/>
              <a:t>17/01/2023</a:t>
            </a:fld>
            <a:endParaRPr lang="en-GB"/>
          </a:p>
        </p:txBody>
      </p:sp>
      <p:sp>
        <p:nvSpPr>
          <p:cNvPr id="8" name="Footer Placeholder 7">
            <a:extLst>
              <a:ext uri="{FF2B5EF4-FFF2-40B4-BE49-F238E27FC236}">
                <a16:creationId xmlns:a16="http://schemas.microsoft.com/office/drawing/2014/main" id="{9EB4F8FC-888E-408D-804C-C373517F685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055E9FF-7ADF-4AF3-A4BA-62D88A4A0C17}"/>
              </a:ext>
            </a:extLst>
          </p:cNvPr>
          <p:cNvSpPr>
            <a:spLocks noGrp="1"/>
          </p:cNvSpPr>
          <p:nvPr>
            <p:ph type="sldNum" sz="quarter" idx="12"/>
          </p:nvPr>
        </p:nvSpPr>
        <p:spPr/>
        <p:txBody>
          <a:bodyPr/>
          <a:lstStyle/>
          <a:p>
            <a:fld id="{4F2B8CB6-CC24-482F-80B9-ABD8447BB3DA}" type="slidenum">
              <a:rPr lang="en-GB" smtClean="0"/>
              <a:t>‹#›</a:t>
            </a:fld>
            <a:endParaRPr lang="en-GB"/>
          </a:p>
        </p:txBody>
      </p:sp>
    </p:spTree>
    <p:extLst>
      <p:ext uri="{BB962C8B-B14F-4D97-AF65-F5344CB8AC3E}">
        <p14:creationId xmlns:p14="http://schemas.microsoft.com/office/powerpoint/2010/main" val="1972068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7CF4C-407D-4F6A-9E47-125357CF5A1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EB6EB47-2B0F-4216-98A7-267FA7F5B127}"/>
              </a:ext>
            </a:extLst>
          </p:cNvPr>
          <p:cNvSpPr>
            <a:spLocks noGrp="1"/>
          </p:cNvSpPr>
          <p:nvPr>
            <p:ph type="dt" sz="half" idx="10"/>
          </p:nvPr>
        </p:nvSpPr>
        <p:spPr/>
        <p:txBody>
          <a:bodyPr/>
          <a:lstStyle/>
          <a:p>
            <a:fld id="{BC9A18C1-28AF-47CF-97F8-F791A266C949}" type="datetimeFigureOut">
              <a:rPr lang="en-GB" smtClean="0"/>
              <a:t>17/01/2023</a:t>
            </a:fld>
            <a:endParaRPr lang="en-GB"/>
          </a:p>
        </p:txBody>
      </p:sp>
      <p:sp>
        <p:nvSpPr>
          <p:cNvPr id="4" name="Footer Placeholder 3">
            <a:extLst>
              <a:ext uri="{FF2B5EF4-FFF2-40B4-BE49-F238E27FC236}">
                <a16:creationId xmlns:a16="http://schemas.microsoft.com/office/drawing/2014/main" id="{727CC9F2-B58F-4774-8220-8FE1BD62E74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974E8EE-1A62-4339-B144-D96F04638858}"/>
              </a:ext>
            </a:extLst>
          </p:cNvPr>
          <p:cNvSpPr>
            <a:spLocks noGrp="1"/>
          </p:cNvSpPr>
          <p:nvPr>
            <p:ph type="sldNum" sz="quarter" idx="12"/>
          </p:nvPr>
        </p:nvSpPr>
        <p:spPr/>
        <p:txBody>
          <a:bodyPr/>
          <a:lstStyle/>
          <a:p>
            <a:fld id="{4F2B8CB6-CC24-482F-80B9-ABD8447BB3DA}" type="slidenum">
              <a:rPr lang="en-GB" smtClean="0"/>
              <a:t>‹#›</a:t>
            </a:fld>
            <a:endParaRPr lang="en-GB"/>
          </a:p>
        </p:txBody>
      </p:sp>
    </p:spTree>
    <p:extLst>
      <p:ext uri="{BB962C8B-B14F-4D97-AF65-F5344CB8AC3E}">
        <p14:creationId xmlns:p14="http://schemas.microsoft.com/office/powerpoint/2010/main" val="1190560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98C907-3FED-4599-B85F-AF2DF4E4E853}"/>
              </a:ext>
            </a:extLst>
          </p:cNvPr>
          <p:cNvSpPr>
            <a:spLocks noGrp="1"/>
          </p:cNvSpPr>
          <p:nvPr>
            <p:ph type="dt" sz="half" idx="10"/>
          </p:nvPr>
        </p:nvSpPr>
        <p:spPr/>
        <p:txBody>
          <a:bodyPr/>
          <a:lstStyle/>
          <a:p>
            <a:fld id="{BC9A18C1-28AF-47CF-97F8-F791A266C949}" type="datetimeFigureOut">
              <a:rPr lang="en-GB" smtClean="0"/>
              <a:t>17/01/2023</a:t>
            </a:fld>
            <a:endParaRPr lang="en-GB"/>
          </a:p>
        </p:txBody>
      </p:sp>
      <p:sp>
        <p:nvSpPr>
          <p:cNvPr id="3" name="Footer Placeholder 2">
            <a:extLst>
              <a:ext uri="{FF2B5EF4-FFF2-40B4-BE49-F238E27FC236}">
                <a16:creationId xmlns:a16="http://schemas.microsoft.com/office/drawing/2014/main" id="{A7D0CFF7-A0E2-4052-A9BB-4D30A911EFD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C4148D0-21E5-47CE-AF2D-CB4B3747B2F7}"/>
              </a:ext>
            </a:extLst>
          </p:cNvPr>
          <p:cNvSpPr>
            <a:spLocks noGrp="1"/>
          </p:cNvSpPr>
          <p:nvPr>
            <p:ph type="sldNum" sz="quarter" idx="12"/>
          </p:nvPr>
        </p:nvSpPr>
        <p:spPr/>
        <p:txBody>
          <a:bodyPr/>
          <a:lstStyle/>
          <a:p>
            <a:fld id="{4F2B8CB6-CC24-482F-80B9-ABD8447BB3DA}" type="slidenum">
              <a:rPr lang="en-GB" smtClean="0"/>
              <a:t>‹#›</a:t>
            </a:fld>
            <a:endParaRPr lang="en-GB"/>
          </a:p>
        </p:txBody>
      </p:sp>
    </p:spTree>
    <p:extLst>
      <p:ext uri="{BB962C8B-B14F-4D97-AF65-F5344CB8AC3E}">
        <p14:creationId xmlns:p14="http://schemas.microsoft.com/office/powerpoint/2010/main" val="2669921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96181-782C-417A-9873-E33040DA89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598725B-E3E1-438F-9793-124898AAFA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40FE05B-26E1-4D78-B025-DF34102C88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179F712-ABB3-4634-B77F-6009C5DC8D62}"/>
              </a:ext>
            </a:extLst>
          </p:cNvPr>
          <p:cNvSpPr>
            <a:spLocks noGrp="1"/>
          </p:cNvSpPr>
          <p:nvPr>
            <p:ph type="dt" sz="half" idx="10"/>
          </p:nvPr>
        </p:nvSpPr>
        <p:spPr/>
        <p:txBody>
          <a:bodyPr/>
          <a:lstStyle/>
          <a:p>
            <a:fld id="{BC9A18C1-28AF-47CF-97F8-F791A266C949}" type="datetimeFigureOut">
              <a:rPr lang="en-GB" smtClean="0"/>
              <a:t>17/01/2023</a:t>
            </a:fld>
            <a:endParaRPr lang="en-GB"/>
          </a:p>
        </p:txBody>
      </p:sp>
      <p:sp>
        <p:nvSpPr>
          <p:cNvPr id="6" name="Footer Placeholder 5">
            <a:extLst>
              <a:ext uri="{FF2B5EF4-FFF2-40B4-BE49-F238E27FC236}">
                <a16:creationId xmlns:a16="http://schemas.microsoft.com/office/drawing/2014/main" id="{F489A4A4-1346-4AD5-A50D-0BBE0ACC01B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DF9BF5F-B755-48F4-B8F0-81102DB36BB4}"/>
              </a:ext>
            </a:extLst>
          </p:cNvPr>
          <p:cNvSpPr>
            <a:spLocks noGrp="1"/>
          </p:cNvSpPr>
          <p:nvPr>
            <p:ph type="sldNum" sz="quarter" idx="12"/>
          </p:nvPr>
        </p:nvSpPr>
        <p:spPr/>
        <p:txBody>
          <a:bodyPr/>
          <a:lstStyle/>
          <a:p>
            <a:fld id="{4F2B8CB6-CC24-482F-80B9-ABD8447BB3DA}" type="slidenum">
              <a:rPr lang="en-GB" smtClean="0"/>
              <a:t>‹#›</a:t>
            </a:fld>
            <a:endParaRPr lang="en-GB"/>
          </a:p>
        </p:txBody>
      </p:sp>
    </p:spTree>
    <p:extLst>
      <p:ext uri="{BB962C8B-B14F-4D97-AF65-F5344CB8AC3E}">
        <p14:creationId xmlns:p14="http://schemas.microsoft.com/office/powerpoint/2010/main" val="4040490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2AAAE-CA37-482C-A31D-E2E7F728A6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608748D-B0F9-4F58-8340-B00FBE4AB8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BAA0ED5-25E6-4CFD-86EC-ABD1DD1420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864CC97-B6FA-4A59-A0E8-5001E9DD9D11}"/>
              </a:ext>
            </a:extLst>
          </p:cNvPr>
          <p:cNvSpPr>
            <a:spLocks noGrp="1"/>
          </p:cNvSpPr>
          <p:nvPr>
            <p:ph type="dt" sz="half" idx="10"/>
          </p:nvPr>
        </p:nvSpPr>
        <p:spPr/>
        <p:txBody>
          <a:bodyPr/>
          <a:lstStyle/>
          <a:p>
            <a:fld id="{BC9A18C1-28AF-47CF-97F8-F791A266C949}" type="datetimeFigureOut">
              <a:rPr lang="en-GB" smtClean="0"/>
              <a:t>17/01/2023</a:t>
            </a:fld>
            <a:endParaRPr lang="en-GB"/>
          </a:p>
        </p:txBody>
      </p:sp>
      <p:sp>
        <p:nvSpPr>
          <p:cNvPr id="6" name="Footer Placeholder 5">
            <a:extLst>
              <a:ext uri="{FF2B5EF4-FFF2-40B4-BE49-F238E27FC236}">
                <a16:creationId xmlns:a16="http://schemas.microsoft.com/office/drawing/2014/main" id="{BB38DD2C-E0FB-46B2-AFB4-A354F3CDD92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4653E31-9A13-40A8-A07B-BA944F2B2CCB}"/>
              </a:ext>
            </a:extLst>
          </p:cNvPr>
          <p:cNvSpPr>
            <a:spLocks noGrp="1"/>
          </p:cNvSpPr>
          <p:nvPr>
            <p:ph type="sldNum" sz="quarter" idx="12"/>
          </p:nvPr>
        </p:nvSpPr>
        <p:spPr/>
        <p:txBody>
          <a:bodyPr/>
          <a:lstStyle/>
          <a:p>
            <a:fld id="{4F2B8CB6-CC24-482F-80B9-ABD8447BB3DA}" type="slidenum">
              <a:rPr lang="en-GB" smtClean="0"/>
              <a:t>‹#›</a:t>
            </a:fld>
            <a:endParaRPr lang="en-GB"/>
          </a:p>
        </p:txBody>
      </p:sp>
    </p:spTree>
    <p:extLst>
      <p:ext uri="{BB962C8B-B14F-4D97-AF65-F5344CB8AC3E}">
        <p14:creationId xmlns:p14="http://schemas.microsoft.com/office/powerpoint/2010/main" val="4083278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0D80D3-2E74-4342-9CD1-227E2E6348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A939115-216D-4558-97E6-DBCD685D09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083EBBC-98CC-4CAC-B742-322B39942A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9A18C1-28AF-47CF-97F8-F791A266C949}" type="datetimeFigureOut">
              <a:rPr lang="en-GB" smtClean="0"/>
              <a:t>17/01/2023</a:t>
            </a:fld>
            <a:endParaRPr lang="en-GB"/>
          </a:p>
        </p:txBody>
      </p:sp>
      <p:sp>
        <p:nvSpPr>
          <p:cNvPr id="5" name="Footer Placeholder 4">
            <a:extLst>
              <a:ext uri="{FF2B5EF4-FFF2-40B4-BE49-F238E27FC236}">
                <a16:creationId xmlns:a16="http://schemas.microsoft.com/office/drawing/2014/main" id="{B9AF7B09-C7AE-4110-B9BF-42A6F7EF13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D8F06F7-B090-4C04-8384-00C7CD64D3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2B8CB6-CC24-482F-80B9-ABD8447BB3DA}" type="slidenum">
              <a:rPr lang="en-GB" smtClean="0"/>
              <a:t>‹#›</a:t>
            </a:fld>
            <a:endParaRPr lang="en-GB"/>
          </a:p>
        </p:txBody>
      </p:sp>
    </p:spTree>
    <p:extLst>
      <p:ext uri="{BB962C8B-B14F-4D97-AF65-F5344CB8AC3E}">
        <p14:creationId xmlns:p14="http://schemas.microsoft.com/office/powerpoint/2010/main" val="3123137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499961B-24C6-4E63-957B-0FBA09C73872}"/>
              </a:ext>
            </a:extLst>
          </p:cNvPr>
          <p:cNvSpPr txBox="1"/>
          <p:nvPr/>
        </p:nvSpPr>
        <p:spPr>
          <a:xfrm>
            <a:off x="4672525" y="60158"/>
            <a:ext cx="3078714" cy="646331"/>
          </a:xfrm>
          <a:prstGeom prst="rect">
            <a:avLst/>
          </a:prstGeom>
          <a:noFill/>
          <a:ln w="28575">
            <a:solidFill>
              <a:schemeClr val="tx1"/>
            </a:solidFill>
          </a:ln>
        </p:spPr>
        <p:txBody>
          <a:bodyPr wrap="square" lIns="91440" tIns="45720" rIns="91440" bIns="45720" rtlCol="0" anchor="t">
            <a:spAutoFit/>
          </a:bodyPr>
          <a:lstStyle/>
          <a:p>
            <a:r>
              <a:rPr lang="en-GB" dirty="0"/>
              <a:t>Subject:  English - Phonics and Reading</a:t>
            </a:r>
          </a:p>
        </p:txBody>
      </p:sp>
      <p:sp>
        <p:nvSpPr>
          <p:cNvPr id="5" name="TextBox 4">
            <a:extLst>
              <a:ext uri="{FF2B5EF4-FFF2-40B4-BE49-F238E27FC236}">
                <a16:creationId xmlns:a16="http://schemas.microsoft.com/office/drawing/2014/main" id="{5E2ABD4A-BF51-40F7-A06C-72DC02FCCD81}"/>
              </a:ext>
            </a:extLst>
          </p:cNvPr>
          <p:cNvSpPr txBox="1"/>
          <p:nvPr/>
        </p:nvSpPr>
        <p:spPr>
          <a:xfrm>
            <a:off x="0" y="11078"/>
            <a:ext cx="4122931" cy="6972678"/>
          </a:xfrm>
          <a:prstGeom prst="rect">
            <a:avLst/>
          </a:prstGeom>
          <a:noFill/>
          <a:ln w="38100">
            <a:solidFill>
              <a:schemeClr val="tx1"/>
            </a:solidFill>
          </a:ln>
        </p:spPr>
        <p:txBody>
          <a:bodyPr wrap="square" lIns="91440" tIns="45720" rIns="91440" bIns="45720" rtlCol="0" anchor="t">
            <a:spAutoFit/>
          </a:bodyPr>
          <a:lstStyle/>
          <a:p>
            <a:r>
              <a:rPr lang="en-GB" sz="1400" b="1" dirty="0"/>
              <a:t>Intent: </a:t>
            </a:r>
          </a:p>
          <a:p>
            <a:pPr marL="342900" lvl="0" indent="-342900">
              <a:spcAft>
                <a:spcPts val="800"/>
              </a:spcAft>
              <a:buFont typeface="+mj-lt"/>
              <a:buAutoNum type="arabicPeriod"/>
            </a:pPr>
            <a:r>
              <a:rPr lang="en-GB" sz="1100" dirty="0"/>
              <a:t>To ensure all pupils are able to read fluently and with confidence through the delivery of high quality phonics sessions </a:t>
            </a:r>
          </a:p>
          <a:p>
            <a:pPr marL="342900" lvl="0" indent="-342900">
              <a:spcAft>
                <a:spcPts val="800"/>
              </a:spcAft>
              <a:buFont typeface="+mj-lt"/>
              <a:buAutoNum type="arabicPeriod"/>
            </a:pPr>
            <a:r>
              <a:rPr lang="en-GB" sz="1100" dirty="0"/>
              <a:t>To deliver high quality reading sessions which allow children to develop skills in order to improve their comprehension of texts.</a:t>
            </a:r>
          </a:p>
          <a:p>
            <a:pPr marL="342900" lvl="0" indent="-342900">
              <a:spcAft>
                <a:spcPts val="800"/>
              </a:spcAft>
              <a:buFont typeface="+mj-lt"/>
              <a:buAutoNum type="arabicPeriod"/>
            </a:pPr>
            <a:r>
              <a:rPr lang="en-GB" sz="1100" dirty="0"/>
              <a:t>To provide a positive, stimulating and exciting environment that promotes reading for pleasure and a love of reading.</a:t>
            </a:r>
          </a:p>
          <a:p>
            <a:pPr marL="342900" lvl="0" indent="-342900">
              <a:spcAft>
                <a:spcPts val="800"/>
              </a:spcAft>
              <a:buFont typeface="+mj-lt"/>
              <a:buAutoNum type="arabicPeriod"/>
            </a:pPr>
            <a:r>
              <a:rPr lang="en-GB" sz="1100" dirty="0"/>
              <a:t>To encourage all children to listen to and read a range of high-quality texts across both fiction and non-fiction</a:t>
            </a:r>
          </a:p>
          <a:p>
            <a:pPr lvl="0">
              <a:lnSpc>
                <a:spcPct val="105000"/>
              </a:lnSpc>
              <a:spcAft>
                <a:spcPts val="800"/>
              </a:spcAft>
            </a:pPr>
            <a:r>
              <a:rPr lang="en-GB" sz="1400" b="1" dirty="0"/>
              <a:t>Implementation:</a:t>
            </a:r>
          </a:p>
          <a:p>
            <a:pPr lvl="0">
              <a:lnSpc>
                <a:spcPct val="105000"/>
              </a:lnSpc>
              <a:spcAft>
                <a:spcPts val="800"/>
              </a:spcAft>
            </a:pPr>
            <a:r>
              <a:rPr lang="en-GB" sz="1100" dirty="0"/>
              <a:t>EYFS /KS1– The systematic teaching of phonics has a high priority throughout EYFS and Key Stage 1. Phonics is taught daily for 45 minutes a day to all children in EYFS, Year 1 and Year 2 using the Read, Write, Inc. programme. Phonic sessions are delivered in small groups which enables staff to ensure that children are placed in phonic groups to best meet their development. This can involve cross year group delivery. Timely intervention is planned for those children as soon as additional needs are identified.</a:t>
            </a:r>
          </a:p>
          <a:p>
            <a:r>
              <a:rPr lang="en-GB" sz="1100" dirty="0"/>
              <a:t>KS2 –Children in KS2 who have been identified as needing to continue phonics sessions take part in daily Read, Write, Inc sessions. Children who have completed the Read, Write, Inc phonics programme take part in 45 minutes of whole class reading sessions over the week. All teachers use the VIPERS whole class reading structure to introduce pupils to a range of high quality texts across a range of genres and explicitly teach the skills of reading outlined in the National Curriculum. This will enable children to comprehend the meaning of what they read. </a:t>
            </a:r>
          </a:p>
          <a:p>
            <a:endParaRPr lang="en-GB" sz="1100" dirty="0"/>
          </a:p>
          <a:p>
            <a:r>
              <a:rPr lang="en-GB" sz="1100" dirty="0"/>
              <a:t>All children read to staff in school and reading books go home to enable children to read at home too. Home reading books are accurately matched to pupil’s reading ability and reading books for children accessing Read, Write, Inc. are matched with the phonic knowledge that children are being taught in their session.</a:t>
            </a:r>
          </a:p>
          <a:p>
            <a:r>
              <a:rPr lang="en-GB" sz="1100" dirty="0"/>
              <a:t>Children will  have daily high quality story times.</a:t>
            </a:r>
          </a:p>
        </p:txBody>
      </p:sp>
      <p:sp>
        <p:nvSpPr>
          <p:cNvPr id="7" name="TextBox 6">
            <a:extLst>
              <a:ext uri="{FF2B5EF4-FFF2-40B4-BE49-F238E27FC236}">
                <a16:creationId xmlns:a16="http://schemas.microsoft.com/office/drawing/2014/main" id="{BA562E53-FF2D-4D2F-99CB-A955E7BF608A}"/>
              </a:ext>
            </a:extLst>
          </p:cNvPr>
          <p:cNvSpPr txBox="1"/>
          <p:nvPr/>
        </p:nvSpPr>
        <p:spPr>
          <a:xfrm>
            <a:off x="8190643" y="3494215"/>
            <a:ext cx="3850139" cy="1231106"/>
          </a:xfrm>
          <a:prstGeom prst="rect">
            <a:avLst/>
          </a:prstGeom>
          <a:noFill/>
          <a:ln w="38100">
            <a:solidFill>
              <a:schemeClr val="tx1"/>
            </a:solidFill>
          </a:ln>
        </p:spPr>
        <p:txBody>
          <a:bodyPr wrap="square" rtlCol="0">
            <a:spAutoFit/>
          </a:bodyPr>
          <a:lstStyle/>
          <a:p>
            <a:r>
              <a:rPr lang="en-GB" sz="1400" b="1"/>
              <a:t>Monitoring and Assessment</a:t>
            </a:r>
          </a:p>
          <a:p>
            <a:r>
              <a:rPr lang="en-GB" sz="1200"/>
              <a:t>Half termly Read Write Inc assessment</a:t>
            </a:r>
          </a:p>
          <a:p>
            <a:r>
              <a:rPr lang="en-GB" sz="1200"/>
              <a:t>Learning ladders</a:t>
            </a:r>
          </a:p>
          <a:p>
            <a:r>
              <a:rPr lang="en-GB" sz="1200"/>
              <a:t>Book looks</a:t>
            </a:r>
          </a:p>
          <a:p>
            <a:r>
              <a:rPr lang="en-GB" sz="1200"/>
              <a:t>Learning Walks / pupil voice</a:t>
            </a:r>
          </a:p>
          <a:p>
            <a:r>
              <a:rPr lang="en-GB" sz="1200"/>
              <a:t>Drop in, coaching and practise sessions for RWI.</a:t>
            </a:r>
          </a:p>
        </p:txBody>
      </p:sp>
      <p:sp>
        <p:nvSpPr>
          <p:cNvPr id="8" name="TextBox 7">
            <a:extLst>
              <a:ext uri="{FF2B5EF4-FFF2-40B4-BE49-F238E27FC236}">
                <a16:creationId xmlns:a16="http://schemas.microsoft.com/office/drawing/2014/main" id="{CB17EA5F-3F24-4223-B6EF-21136EA8578A}"/>
              </a:ext>
            </a:extLst>
          </p:cNvPr>
          <p:cNvSpPr txBox="1"/>
          <p:nvPr/>
        </p:nvSpPr>
        <p:spPr>
          <a:xfrm>
            <a:off x="8194764" y="1939930"/>
            <a:ext cx="3801687" cy="1415772"/>
          </a:xfrm>
          <a:prstGeom prst="rect">
            <a:avLst/>
          </a:prstGeom>
          <a:noFill/>
          <a:ln w="38100">
            <a:solidFill>
              <a:schemeClr val="tx1"/>
            </a:solidFill>
          </a:ln>
        </p:spPr>
        <p:txBody>
          <a:bodyPr wrap="square" lIns="91440" tIns="45720" rIns="91440" bIns="45720" rtlCol="0" anchor="t">
            <a:spAutoFit/>
          </a:bodyPr>
          <a:lstStyle/>
          <a:p>
            <a:r>
              <a:rPr lang="en-GB" sz="1400" b="1"/>
              <a:t>Next Steps: </a:t>
            </a:r>
          </a:p>
          <a:p>
            <a:pPr marL="171450" indent="-171450">
              <a:buFont typeface="Arial" panose="020B0604020202020204" pitchFamily="34" charset="0"/>
              <a:buChar char="•"/>
            </a:pPr>
            <a:r>
              <a:rPr lang="en-GB" sz="1200">
                <a:latin typeface="Calibri"/>
                <a:ea typeface="Calibri" panose="020F0502020204030204" pitchFamily="34" charset="0"/>
                <a:cs typeface="Times New Roman"/>
              </a:rPr>
              <a:t>Monitoring and providing staff support in the teaching of reading.</a:t>
            </a:r>
          </a:p>
          <a:p>
            <a:pPr marL="171450" indent="-171450">
              <a:buFont typeface="Arial" panose="020B0604020202020204" pitchFamily="34" charset="0"/>
              <a:buChar char="•"/>
            </a:pPr>
            <a:r>
              <a:rPr lang="en-GB" sz="1200"/>
              <a:t>Quality planning of story times to ensure children are exposed to high quality texts which extends and deepens children’s comprehension and vocabulary</a:t>
            </a:r>
          </a:p>
          <a:p>
            <a:pPr marL="171450" indent="-171450">
              <a:buFont typeface="Arial" panose="020B0604020202020204" pitchFamily="34" charset="0"/>
              <a:buChar char="•"/>
            </a:pPr>
            <a:r>
              <a:rPr lang="en-GB" sz="1200">
                <a:cs typeface="Calibri" panose="020F0502020204030204"/>
              </a:rPr>
              <a:t>To raise profile of reading for pleasure</a:t>
            </a:r>
          </a:p>
        </p:txBody>
      </p:sp>
      <p:sp>
        <p:nvSpPr>
          <p:cNvPr id="12" name="TextBox 11">
            <a:extLst>
              <a:ext uri="{FF2B5EF4-FFF2-40B4-BE49-F238E27FC236}">
                <a16:creationId xmlns:a16="http://schemas.microsoft.com/office/drawing/2014/main" id="{48DA56C2-9D51-4DEF-A1E8-601AC54374A1}"/>
              </a:ext>
            </a:extLst>
          </p:cNvPr>
          <p:cNvSpPr txBox="1"/>
          <p:nvPr/>
        </p:nvSpPr>
        <p:spPr>
          <a:xfrm>
            <a:off x="8198761" y="65827"/>
            <a:ext cx="3850139" cy="1815882"/>
          </a:xfrm>
          <a:prstGeom prst="rect">
            <a:avLst/>
          </a:prstGeom>
          <a:noFill/>
          <a:ln w="38100">
            <a:solidFill>
              <a:schemeClr val="tx1"/>
            </a:solidFill>
          </a:ln>
        </p:spPr>
        <p:txBody>
          <a:bodyPr wrap="square" lIns="91440" tIns="45720" rIns="91440" bIns="45720" rtlCol="0" anchor="t">
            <a:spAutoFit/>
          </a:bodyPr>
          <a:lstStyle/>
          <a:p>
            <a:r>
              <a:rPr lang="en-GB" sz="1400" b="1"/>
              <a:t>SEND:</a:t>
            </a:r>
            <a:r>
              <a:rPr lang="en-GB" sz="1400"/>
              <a:t> </a:t>
            </a:r>
            <a:r>
              <a:rPr lang="en-GB" sz="1200"/>
              <a:t>Children placed in groups which best meets their needs in phonics. Adjustments/tweaks made so all learners can access and appropriate phonics session.</a:t>
            </a:r>
          </a:p>
          <a:p>
            <a:r>
              <a:rPr lang="en-GB" sz="1200"/>
              <a:t>Adjustments/tweaks and challenge made so all learners access age related objectives in VIPERS.</a:t>
            </a:r>
          </a:p>
          <a:p>
            <a:r>
              <a:rPr lang="en-GB" sz="1200"/>
              <a:t>Development of AAP targets </a:t>
            </a:r>
          </a:p>
          <a:p>
            <a:r>
              <a:rPr lang="en-GB" sz="1400" b="1"/>
              <a:t>Cross curricular links:</a:t>
            </a:r>
          </a:p>
          <a:p>
            <a:r>
              <a:rPr lang="en-GB" sz="1200">
                <a:cs typeface="Calibri"/>
              </a:rPr>
              <a:t>Children have opportunities to read for purpose and pleasure across all subjects, both fiction and non fiction.</a:t>
            </a:r>
          </a:p>
        </p:txBody>
      </p:sp>
      <p:sp>
        <p:nvSpPr>
          <p:cNvPr id="13" name="TextBox 12">
            <a:extLst>
              <a:ext uri="{FF2B5EF4-FFF2-40B4-BE49-F238E27FC236}">
                <a16:creationId xmlns:a16="http://schemas.microsoft.com/office/drawing/2014/main" id="{DECC2BEF-81EB-411A-80A1-CEE5CEAB9AB2}"/>
              </a:ext>
            </a:extLst>
          </p:cNvPr>
          <p:cNvSpPr txBox="1"/>
          <p:nvPr/>
        </p:nvSpPr>
        <p:spPr>
          <a:xfrm>
            <a:off x="4231717" y="817850"/>
            <a:ext cx="3850139" cy="2400657"/>
          </a:xfrm>
          <a:prstGeom prst="rect">
            <a:avLst/>
          </a:prstGeom>
          <a:noFill/>
          <a:ln w="38100">
            <a:solidFill>
              <a:schemeClr val="tx1"/>
            </a:solidFill>
          </a:ln>
        </p:spPr>
        <p:txBody>
          <a:bodyPr wrap="square" rtlCol="0">
            <a:spAutoFit/>
          </a:bodyPr>
          <a:lstStyle/>
          <a:p>
            <a:r>
              <a:rPr lang="en-GB" b="1"/>
              <a:t>Impact:</a:t>
            </a:r>
          </a:p>
          <a:p>
            <a:r>
              <a:rPr lang="en-GB" sz="1200"/>
              <a:t>Children will be enthusiastic and confident readers.</a:t>
            </a:r>
          </a:p>
          <a:p>
            <a:r>
              <a:rPr lang="en-GB" sz="1200"/>
              <a:t>Children will be able to read for both purpose and pleasure across a range of genres.</a:t>
            </a:r>
          </a:p>
          <a:p>
            <a:r>
              <a:rPr lang="en-GB" sz="1200"/>
              <a:t>Children will use a range of strategies for decoding words in order to be able to read fluently</a:t>
            </a:r>
          </a:p>
          <a:p>
            <a:r>
              <a:rPr lang="en-GB" sz="1200"/>
              <a:t>Children will have a secure understanding of what they have read.</a:t>
            </a:r>
          </a:p>
          <a:p>
            <a:r>
              <a:rPr lang="en-GB" sz="1200"/>
              <a:t>Children will have a good knowledge of a range of authors and be inspired by literature</a:t>
            </a:r>
          </a:p>
          <a:p>
            <a:r>
              <a:rPr lang="en-GB" sz="1200"/>
              <a:t>Children will have high quality,  rich vocabulary and language.</a:t>
            </a:r>
          </a:p>
        </p:txBody>
      </p:sp>
      <p:sp>
        <p:nvSpPr>
          <p:cNvPr id="14" name="TextBox 13">
            <a:extLst>
              <a:ext uri="{FF2B5EF4-FFF2-40B4-BE49-F238E27FC236}">
                <a16:creationId xmlns:a16="http://schemas.microsoft.com/office/drawing/2014/main" id="{A83BEB00-4FAB-42D8-86BB-F021BCCEEBA6}"/>
              </a:ext>
            </a:extLst>
          </p:cNvPr>
          <p:cNvSpPr txBox="1"/>
          <p:nvPr/>
        </p:nvSpPr>
        <p:spPr>
          <a:xfrm>
            <a:off x="4318014" y="3494215"/>
            <a:ext cx="3784010" cy="1835246"/>
          </a:xfrm>
          <a:prstGeom prst="rect">
            <a:avLst/>
          </a:prstGeom>
          <a:noFill/>
          <a:ln w="38100">
            <a:solidFill>
              <a:schemeClr val="tx1"/>
            </a:solidFill>
          </a:ln>
        </p:spPr>
        <p:txBody>
          <a:bodyPr wrap="square" rtlCol="0">
            <a:spAutoFit/>
          </a:bodyPr>
          <a:lstStyle/>
          <a:p>
            <a:pPr lvl="0">
              <a:lnSpc>
                <a:spcPct val="105000"/>
              </a:lnSpc>
              <a:spcAft>
                <a:spcPts val="800"/>
              </a:spcAft>
            </a:pPr>
            <a:r>
              <a:rPr lang="en-GB" b="1" dirty="0"/>
              <a:t>Planning: </a:t>
            </a:r>
          </a:p>
          <a:p>
            <a:pPr marL="285750" lvl="0" indent="-285750">
              <a:lnSpc>
                <a:spcPct val="105000"/>
              </a:lnSpc>
              <a:buFont typeface="Arial" panose="020B0604020202020204" pitchFamily="34" charset="0"/>
              <a:buChar char="•"/>
            </a:pPr>
            <a:r>
              <a:rPr lang="en-GB" sz="1200" dirty="0"/>
              <a:t>Phonics planning follows the structure of Read, Write, Inc. sessions. Speed sounds, word time, story book.</a:t>
            </a:r>
          </a:p>
          <a:p>
            <a:pPr marL="285750" lvl="0" indent="-285750">
              <a:lnSpc>
                <a:spcPct val="105000"/>
              </a:lnSpc>
              <a:buFont typeface="Arial" panose="020B0604020202020204" pitchFamily="34" charset="0"/>
              <a:buChar char="•"/>
            </a:pPr>
            <a:r>
              <a:rPr lang="en-GB" sz="1200" dirty="0"/>
              <a:t>VIPERS long term plan maps out high quality texts which are age appropriate.</a:t>
            </a:r>
          </a:p>
          <a:p>
            <a:pPr marL="285750" lvl="0" indent="-285750">
              <a:lnSpc>
                <a:spcPct val="105000"/>
              </a:lnSpc>
              <a:buFont typeface="Arial" panose="020B0604020202020204" pitchFamily="34" charset="0"/>
              <a:buChar char="•"/>
            </a:pPr>
            <a:r>
              <a:rPr lang="en-GB" sz="1200" dirty="0"/>
              <a:t>Reading skills are planned to ensure coverage of the National Curriculum.</a:t>
            </a:r>
          </a:p>
        </p:txBody>
      </p:sp>
      <p:sp>
        <p:nvSpPr>
          <p:cNvPr id="2" name="TextBox 1">
            <a:extLst>
              <a:ext uri="{FF2B5EF4-FFF2-40B4-BE49-F238E27FC236}">
                <a16:creationId xmlns:a16="http://schemas.microsoft.com/office/drawing/2014/main" id="{229D1787-1BED-275C-22DD-64C18AC49040}"/>
              </a:ext>
            </a:extLst>
          </p:cNvPr>
          <p:cNvSpPr txBox="1"/>
          <p:nvPr/>
        </p:nvSpPr>
        <p:spPr>
          <a:xfrm>
            <a:off x="8176532" y="4883910"/>
            <a:ext cx="3886353" cy="1785104"/>
          </a:xfrm>
          <a:prstGeom prst="rect">
            <a:avLst/>
          </a:prstGeom>
          <a:noFill/>
          <a:ln w="38100">
            <a:solidFill>
              <a:schemeClr val="tx1"/>
            </a:solidFill>
          </a:ln>
        </p:spPr>
        <p:txBody>
          <a:bodyPr wrap="square" lIns="91440" tIns="45720" rIns="91440" bIns="45720" rtlCol="0" anchor="t">
            <a:spAutoFit/>
          </a:bodyPr>
          <a:lstStyle/>
          <a:p>
            <a:r>
              <a:rPr lang="en-GB" sz="1400" b="1"/>
              <a:t>SMSC through books and reading</a:t>
            </a:r>
          </a:p>
          <a:p>
            <a:pPr marL="171450" indent="-171450">
              <a:buFont typeface="Arial" panose="020B0604020202020204" pitchFamily="34" charset="0"/>
              <a:buChar char="•"/>
            </a:pPr>
            <a:r>
              <a:rPr lang="en-GB" sz="1200"/>
              <a:t>Develop an understanding of other countries and cultures and develop and a tolerance for those who are different to themselves and celebrate these differences.</a:t>
            </a:r>
          </a:p>
          <a:p>
            <a:pPr marL="171450" indent="-171450">
              <a:buFont typeface="Arial" panose="020B0604020202020204" pitchFamily="34" charset="0"/>
              <a:buChar char="•"/>
            </a:pPr>
            <a:r>
              <a:rPr lang="en-GB" sz="1200"/>
              <a:t>Explore beliefs, experiences and faiths</a:t>
            </a:r>
          </a:p>
          <a:p>
            <a:pPr marL="171450" indent="-171450">
              <a:buFont typeface="Arial" panose="020B0604020202020204" pitchFamily="34" charset="0"/>
              <a:buChar char="•"/>
            </a:pPr>
            <a:r>
              <a:rPr lang="en-GB" sz="1200"/>
              <a:t>Appreciate diverse viewpoints and learn how to solve conflict.</a:t>
            </a:r>
          </a:p>
          <a:p>
            <a:pPr marL="171450" indent="-171450">
              <a:buFont typeface="Arial" panose="020B0604020202020204" pitchFamily="34" charset="0"/>
              <a:buChar char="•"/>
            </a:pPr>
            <a:r>
              <a:rPr lang="en-GB" sz="1200"/>
              <a:t>To learn what is right and wrong and offer reasoned views</a:t>
            </a:r>
            <a:r>
              <a:rPr lang="en-GB" sz="1100"/>
              <a:t>.</a:t>
            </a:r>
          </a:p>
        </p:txBody>
      </p:sp>
      <p:pic>
        <p:nvPicPr>
          <p:cNvPr id="9" name="Picture 8">
            <a:extLst>
              <a:ext uri="{FF2B5EF4-FFF2-40B4-BE49-F238E27FC236}">
                <a16:creationId xmlns:a16="http://schemas.microsoft.com/office/drawing/2014/main" id="{7A35807F-C7DA-4BD4-9A0A-A01F4A8E3135}"/>
              </a:ext>
            </a:extLst>
          </p:cNvPr>
          <p:cNvPicPr>
            <a:picLocks noChangeAspect="1"/>
          </p:cNvPicPr>
          <p:nvPr/>
        </p:nvPicPr>
        <p:blipFill>
          <a:blip r:embed="rId2"/>
          <a:stretch>
            <a:fillRect/>
          </a:stretch>
        </p:blipFill>
        <p:spPr>
          <a:xfrm>
            <a:off x="4578344" y="5398471"/>
            <a:ext cx="3267075" cy="1285875"/>
          </a:xfrm>
          <a:prstGeom prst="rect">
            <a:avLst/>
          </a:prstGeom>
        </p:spPr>
      </p:pic>
    </p:spTree>
    <p:extLst>
      <p:ext uri="{BB962C8B-B14F-4D97-AF65-F5344CB8AC3E}">
        <p14:creationId xmlns:p14="http://schemas.microsoft.com/office/powerpoint/2010/main" val="35457632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3562A7A9A9184478F13FC91797ABEB1" ma:contentTypeVersion="14" ma:contentTypeDescription="Create a new document." ma:contentTypeScope="" ma:versionID="c42d5be984ee56e9ce3900716e10c14b">
  <xsd:schema xmlns:xsd="http://www.w3.org/2001/XMLSchema" xmlns:xs="http://www.w3.org/2001/XMLSchema" xmlns:p="http://schemas.microsoft.com/office/2006/metadata/properties" xmlns:ns3="d51ad745-d738-4e16-bda7-612753b479c5" xmlns:ns4="2c1912ee-0d50-4663-8f5f-c671842f8df1" targetNamespace="http://schemas.microsoft.com/office/2006/metadata/properties" ma:root="true" ma:fieldsID="d0832fbd210290ad23251b854df9b953" ns3:_="" ns4:_="">
    <xsd:import namespace="d51ad745-d738-4e16-bda7-612753b479c5"/>
    <xsd:import namespace="2c1912ee-0d50-4663-8f5f-c671842f8df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GenerationTime" minOccurs="0"/>
                <xsd:element ref="ns4:MediaServiceEventHashCode" minOccurs="0"/>
                <xsd:element ref="ns4:MediaServiceOCR" minOccurs="0"/>
                <xsd:element ref="ns4:MediaServiceDateTaken" minOccurs="0"/>
                <xsd:element ref="ns4:MediaServiceLocation"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1ad745-d738-4e16-bda7-612753b479c5"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c1912ee-0d50-4663-8f5f-c671842f8df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12800E4-3CBF-4903-8931-0AD90346B875}">
  <ds:schemaRefs>
    <ds:schemaRef ds:uri="http://schemas.microsoft.com/sharepoint/v3/contenttype/forms"/>
  </ds:schemaRefs>
</ds:datastoreItem>
</file>

<file path=customXml/itemProps2.xml><?xml version="1.0" encoding="utf-8"?>
<ds:datastoreItem xmlns:ds="http://schemas.openxmlformats.org/officeDocument/2006/customXml" ds:itemID="{17EC60E3-4FEC-49B5-8EBE-8658A53CDAB6}">
  <ds:schemaRefs>
    <ds:schemaRef ds:uri="http://purl.org/dc/elements/1.1/"/>
    <ds:schemaRef ds:uri="http://purl.org/dc/dcmitype/"/>
    <ds:schemaRef ds:uri="http://schemas.microsoft.com/office/2006/metadata/properties"/>
    <ds:schemaRef ds:uri="2c1912ee-0d50-4663-8f5f-c671842f8df1"/>
    <ds:schemaRef ds:uri="http://schemas.microsoft.com/office/2006/documentManagement/types"/>
    <ds:schemaRef ds:uri="http://purl.org/dc/terms/"/>
    <ds:schemaRef ds:uri="d51ad745-d738-4e16-bda7-612753b479c5"/>
    <ds:schemaRef ds:uri="http://www.w3.org/XML/1998/namespace"/>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B40440F6-B6BA-4EFF-9896-B8B53D8714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1ad745-d738-4e16-bda7-612753b479c5"/>
    <ds:schemaRef ds:uri="2c1912ee-0d50-4663-8f5f-c671842f8df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695</Words>
  <Application>Microsoft Office PowerPoint</Application>
  <PresentationFormat>Widescreen</PresentationFormat>
  <Paragraphs>43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Cate Floyd</dc:creator>
  <cp:lastModifiedBy>Laura Whalley</cp:lastModifiedBy>
  <cp:revision>2</cp:revision>
  <dcterms:created xsi:type="dcterms:W3CDTF">2021-04-23T13:05:36Z</dcterms:created>
  <dcterms:modified xsi:type="dcterms:W3CDTF">2023-01-17T11:11:26Z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0x01010003562A7A9A9184478F13FC91797ABEB1</vt:lpwstr>
  </property>
  <property fmtid="{D5CDD505-2E9C-101B-9397-08002B2CF9AE}" pid="3" name="MediaServiceImageTags">
    <vt:lpwstr/>
  </property>
</Properties>
</file>